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1204d6711_1_2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1204d6711_1_2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658db68c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658db68c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72c2841a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72c2841a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658db68c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658db68c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658db68c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658db68c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658db68c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658db68c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658db68c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658db68c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c770f346d10fca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c770f346d10fca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a3809402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a3809402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658db68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658db68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a3809402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a3809402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pipeline workflow</a:t>
            </a:r>
            <a:endParaRPr/>
          </a:p>
          <a:p>
            <a:pPr indent="0" lvl="0" marL="0" rtl="0" algn="l">
              <a:spcBef>
                <a:spcPts val="0"/>
              </a:spcBef>
              <a:spcAft>
                <a:spcPts val="0"/>
              </a:spcAft>
              <a:buNone/>
            </a:pPr>
            <a:r>
              <a:rPr lang="en"/>
              <a:t>Speech to text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0d8ad07d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0d8ad07d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72c2841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72c2841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658db68c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658db68c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1204d6711_1_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1204d6711_1_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5.png"/><Relationship Id="rId12"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17"/>
          <p:cNvSpPr txBox="1"/>
          <p:nvPr>
            <p:ph idx="4294967295" type="ctrTitle"/>
          </p:nvPr>
        </p:nvSpPr>
        <p:spPr>
          <a:xfrm>
            <a:off x="729450" y="1322450"/>
            <a:ext cx="80085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Text Extraction Accuracy with Image Preprocessing </a:t>
            </a:r>
            <a:endParaRPr/>
          </a:p>
          <a:p>
            <a:pPr indent="0" lvl="0" marL="0" rtl="0" algn="l">
              <a:spcBef>
                <a:spcPts val="1000"/>
              </a:spcBef>
              <a:spcAft>
                <a:spcPts val="0"/>
              </a:spcAft>
              <a:buNone/>
            </a:pPr>
            <a:r>
              <a:rPr b="0" i="1" lang="en" sz="1300"/>
              <a:t>Under the guidance of </a:t>
            </a:r>
            <a:r>
              <a:rPr i="1" lang="en" sz="1300"/>
              <a:t> </a:t>
            </a:r>
            <a:r>
              <a:rPr lang="en" sz="1300"/>
              <a:t>Dr. T. Sridevi</a:t>
            </a:r>
            <a:endParaRPr sz="1300"/>
          </a:p>
          <a:p>
            <a:pPr indent="0" lvl="0" marL="0" rtl="0" algn="l">
              <a:spcBef>
                <a:spcPts val="0"/>
              </a:spcBef>
              <a:spcAft>
                <a:spcPts val="0"/>
              </a:spcAft>
              <a:buNone/>
            </a:pPr>
            <a:r>
              <a:t/>
            </a:r>
            <a:endParaRPr/>
          </a:p>
        </p:txBody>
      </p:sp>
      <p:sp>
        <p:nvSpPr>
          <p:cNvPr id="136" name="Google Shape;136;p17"/>
          <p:cNvSpPr txBox="1"/>
          <p:nvPr>
            <p:ph idx="4294967295" type="subTitle"/>
          </p:nvPr>
        </p:nvSpPr>
        <p:spPr>
          <a:xfrm>
            <a:off x="7692475" y="4347750"/>
            <a:ext cx="1425000" cy="6873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t>BE2102-07</a:t>
            </a:r>
            <a:endParaRPr sz="1200"/>
          </a:p>
          <a:p>
            <a:pPr indent="0" lvl="0" marL="0" rtl="0" algn="l">
              <a:spcBef>
                <a:spcPts val="0"/>
              </a:spcBef>
              <a:spcAft>
                <a:spcPts val="0"/>
              </a:spcAft>
              <a:buNone/>
            </a:pPr>
            <a:r>
              <a:rPr lang="en" sz="1200"/>
              <a:t>1601 18 733 067</a:t>
            </a:r>
            <a:endParaRPr sz="1200"/>
          </a:p>
          <a:p>
            <a:pPr indent="0" lvl="0" marL="0" rtl="0" algn="l">
              <a:spcBef>
                <a:spcPts val="0"/>
              </a:spcBef>
              <a:spcAft>
                <a:spcPts val="0"/>
              </a:spcAft>
              <a:buNone/>
            </a:pPr>
            <a:r>
              <a:rPr lang="en" sz="1200"/>
              <a:t>1601 18 733 081</a:t>
            </a:r>
            <a:endParaRPr sz="1200"/>
          </a:p>
        </p:txBody>
      </p:sp>
      <p:sp>
        <p:nvSpPr>
          <p:cNvPr id="137" name="Google Shape;137;p17"/>
          <p:cNvSpPr/>
          <p:nvPr/>
        </p:nvSpPr>
        <p:spPr>
          <a:xfrm>
            <a:off x="11" y="-5"/>
            <a:ext cx="9144000" cy="51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7"/>
          <p:cNvPicPr preferRelativeResize="0"/>
          <p:nvPr/>
        </p:nvPicPr>
        <p:blipFill>
          <a:blip r:embed="rId3">
            <a:alphaModFix/>
          </a:blip>
          <a:stretch>
            <a:fillRect/>
          </a:stretch>
        </p:blipFill>
        <p:spPr>
          <a:xfrm>
            <a:off x="7813774" y="137950"/>
            <a:ext cx="1182425" cy="1547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cxnSp>
        <p:nvCxnSpPr>
          <p:cNvPr id="212" name="Google Shape;212;p26"/>
          <p:cNvCxnSpPr>
            <a:endCxn id="213" idx="3"/>
          </p:cNvCxnSpPr>
          <p:nvPr/>
        </p:nvCxnSpPr>
        <p:spPr>
          <a:xfrm flipH="1">
            <a:off x="2265275" y="3161625"/>
            <a:ext cx="2622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14" name="Google Shape;214;p26"/>
          <p:cNvCxnSpPr>
            <a:stCxn id="215" idx="3"/>
          </p:cNvCxnSpPr>
          <p:nvPr/>
        </p:nvCxnSpPr>
        <p:spPr>
          <a:xfrm flipH="1">
            <a:off x="3549625" y="3161925"/>
            <a:ext cx="371100" cy="5100"/>
          </a:xfrm>
          <a:prstGeom prst="bentConnector3">
            <a:avLst>
              <a:gd fmla="val -64167" name="adj1"/>
            </a:avLst>
          </a:prstGeom>
          <a:noFill/>
          <a:ln cap="flat" cmpd="sng" w="9525">
            <a:solidFill>
              <a:srgbClr val="C2C2C2"/>
            </a:solidFill>
            <a:prstDash val="solid"/>
            <a:round/>
            <a:headEnd len="sm" w="sm" type="none"/>
            <a:tailEnd len="sm" w="sm" type="none"/>
          </a:ln>
        </p:spPr>
      </p:cxnSp>
      <p:sp>
        <p:nvSpPr>
          <p:cNvPr id="216" name="Google Shape;216;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17" name="Google Shape;217;p26"/>
          <p:cNvCxnSpPr>
            <a:stCxn id="218" idx="6"/>
            <a:endCxn id="219" idx="2"/>
          </p:cNvCxnSpPr>
          <p:nvPr/>
        </p:nvCxnSpPr>
        <p:spPr>
          <a:xfrm>
            <a:off x="802550" y="3162150"/>
            <a:ext cx="428400" cy="600"/>
          </a:xfrm>
          <a:prstGeom prst="bentConnector3">
            <a:avLst>
              <a:gd fmla="val 49991" name="adj1"/>
            </a:avLst>
          </a:prstGeom>
          <a:noFill/>
          <a:ln cap="flat" cmpd="sng" w="9525">
            <a:solidFill>
              <a:srgbClr val="C2C2C2"/>
            </a:solidFill>
            <a:prstDash val="solid"/>
            <a:round/>
            <a:headEnd len="sm" w="sm" type="none"/>
            <a:tailEnd len="sm" w="sm" type="none"/>
          </a:ln>
        </p:spPr>
      </p:cxnSp>
      <p:grpSp>
        <p:nvGrpSpPr>
          <p:cNvPr id="220" name="Google Shape;220;p26"/>
          <p:cNvGrpSpPr/>
          <p:nvPr/>
        </p:nvGrpSpPr>
        <p:grpSpPr>
          <a:xfrm>
            <a:off x="1664500" y="2343525"/>
            <a:ext cx="1356300" cy="319200"/>
            <a:chOff x="2678825" y="1476150"/>
            <a:chExt cx="1356300" cy="319200"/>
          </a:xfrm>
        </p:grpSpPr>
        <p:sp>
          <p:nvSpPr>
            <p:cNvPr id="221" name="Google Shape;221;p26"/>
            <p:cNvSpPr/>
            <p:nvPr/>
          </p:nvSpPr>
          <p:spPr>
            <a:xfrm>
              <a:off x="2852825"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Convert Image to Grayscale</a:t>
              </a:r>
              <a:endParaRPr sz="1100">
                <a:solidFill>
                  <a:srgbClr val="1B786E"/>
                </a:solidFill>
                <a:latin typeface="Roboto"/>
                <a:ea typeface="Roboto"/>
                <a:cs typeface="Roboto"/>
                <a:sym typeface="Roboto"/>
              </a:endParaRPr>
            </a:p>
          </p:txBody>
        </p:sp>
        <p:sp>
          <p:nvSpPr>
            <p:cNvPr id="222" name="Google Shape;222;p26"/>
            <p:cNvSpPr/>
            <p:nvPr/>
          </p:nvSpPr>
          <p:spPr>
            <a:xfrm>
              <a:off x="2678825" y="1548750"/>
              <a:ext cx="174000" cy="174000"/>
            </a:xfrm>
            <a:prstGeom prst="ellipse">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6"/>
          <p:cNvSpPr/>
          <p:nvPr/>
        </p:nvSpPr>
        <p:spPr>
          <a:xfrm>
            <a:off x="-69550" y="3002400"/>
            <a:ext cx="6981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1B786E"/>
                </a:solidFill>
                <a:latin typeface="Roboto"/>
                <a:ea typeface="Roboto"/>
                <a:cs typeface="Roboto"/>
                <a:sym typeface="Roboto"/>
              </a:rPr>
              <a:t>Load Image</a:t>
            </a:r>
            <a:endParaRPr sz="1100">
              <a:solidFill>
                <a:srgbClr val="1B786E"/>
              </a:solidFill>
              <a:latin typeface="Roboto"/>
              <a:ea typeface="Roboto"/>
              <a:cs typeface="Roboto"/>
              <a:sym typeface="Roboto"/>
            </a:endParaRPr>
          </a:p>
        </p:txBody>
      </p:sp>
      <p:grpSp>
        <p:nvGrpSpPr>
          <p:cNvPr id="224" name="Google Shape;224;p26"/>
          <p:cNvGrpSpPr/>
          <p:nvPr/>
        </p:nvGrpSpPr>
        <p:grpSpPr>
          <a:xfrm>
            <a:off x="1230875" y="3002625"/>
            <a:ext cx="1034400" cy="319200"/>
            <a:chOff x="2678825" y="3348150"/>
            <a:chExt cx="1034400" cy="319200"/>
          </a:xfrm>
        </p:grpSpPr>
        <p:sp>
          <p:nvSpPr>
            <p:cNvPr id="213" name="Google Shape;213;p26"/>
            <p:cNvSpPr/>
            <p:nvPr/>
          </p:nvSpPr>
          <p:spPr>
            <a:xfrm>
              <a:off x="2852825" y="3348150"/>
              <a:ext cx="8604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Is Grayscale Image?</a:t>
              </a:r>
              <a:endParaRPr sz="1100">
                <a:solidFill>
                  <a:srgbClr val="1B786E"/>
                </a:solidFill>
                <a:latin typeface="Roboto"/>
                <a:ea typeface="Roboto"/>
                <a:cs typeface="Roboto"/>
                <a:sym typeface="Roboto"/>
              </a:endParaRPr>
            </a:p>
          </p:txBody>
        </p:sp>
        <p:sp>
          <p:nvSpPr>
            <p:cNvPr id="219" name="Google Shape;219;p26"/>
            <p:cNvSpPr/>
            <p:nvPr/>
          </p:nvSpPr>
          <p:spPr>
            <a:xfrm>
              <a:off x="2678825" y="3420750"/>
              <a:ext cx="174000" cy="174000"/>
            </a:xfrm>
            <a:prstGeom prst="ellipse">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26"/>
          <p:cNvGrpSpPr/>
          <p:nvPr/>
        </p:nvGrpSpPr>
        <p:grpSpPr>
          <a:xfrm>
            <a:off x="6656350" y="3032050"/>
            <a:ext cx="1356300" cy="319200"/>
            <a:chOff x="4621325" y="1933350"/>
            <a:chExt cx="1356300" cy="319200"/>
          </a:xfrm>
        </p:grpSpPr>
        <p:sp>
          <p:nvSpPr>
            <p:cNvPr id="226" name="Google Shape;226;p26"/>
            <p:cNvSpPr/>
            <p:nvPr/>
          </p:nvSpPr>
          <p:spPr>
            <a:xfrm>
              <a:off x="4795325" y="1933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Is Image Shadowed?</a:t>
              </a:r>
              <a:endParaRPr sz="1100">
                <a:solidFill>
                  <a:srgbClr val="1B786E"/>
                </a:solidFill>
                <a:latin typeface="Roboto"/>
                <a:ea typeface="Roboto"/>
                <a:cs typeface="Roboto"/>
                <a:sym typeface="Roboto"/>
              </a:endParaRPr>
            </a:p>
          </p:txBody>
        </p:sp>
        <p:sp>
          <p:nvSpPr>
            <p:cNvPr id="227" name="Google Shape;227;p26"/>
            <p:cNvSpPr/>
            <p:nvPr/>
          </p:nvSpPr>
          <p:spPr>
            <a:xfrm>
              <a:off x="4621325" y="1991250"/>
              <a:ext cx="174000" cy="174000"/>
            </a:xfrm>
            <a:prstGeom prst="ellips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8" name="Google Shape;228;p26"/>
          <p:cNvCxnSpPr>
            <a:stCxn id="215" idx="2"/>
            <a:endCxn id="229" idx="0"/>
          </p:cNvCxnSpPr>
          <p:nvPr/>
        </p:nvCxnSpPr>
        <p:spPr>
          <a:xfrm flipH="1" rot="-5400000">
            <a:off x="3210175" y="3440925"/>
            <a:ext cx="239400" cy="600"/>
          </a:xfrm>
          <a:prstGeom prst="bentConnector3">
            <a:avLst>
              <a:gd fmla="val 49984" name="adj1"/>
            </a:avLst>
          </a:prstGeom>
          <a:noFill/>
          <a:ln cap="flat" cmpd="sng" w="9525">
            <a:solidFill>
              <a:srgbClr val="C2C2C2"/>
            </a:solidFill>
            <a:prstDash val="solid"/>
            <a:round/>
            <a:headEnd len="sm" w="sm" type="none"/>
            <a:tailEnd len="sm" w="sm" type="triangle"/>
          </a:ln>
        </p:spPr>
      </p:cxnSp>
      <p:cxnSp>
        <p:nvCxnSpPr>
          <p:cNvPr id="230" name="Google Shape;230;p26"/>
          <p:cNvCxnSpPr>
            <a:stCxn id="229" idx="2"/>
            <a:endCxn id="231" idx="0"/>
          </p:cNvCxnSpPr>
          <p:nvPr/>
        </p:nvCxnSpPr>
        <p:spPr>
          <a:xfrm flipH="1" rot="-5400000">
            <a:off x="3238075" y="3971550"/>
            <a:ext cx="183600" cy="600"/>
          </a:xfrm>
          <a:prstGeom prst="bentConnector3">
            <a:avLst>
              <a:gd fmla="val 50027" name="adj1"/>
            </a:avLst>
          </a:prstGeom>
          <a:noFill/>
          <a:ln cap="flat" cmpd="sng" w="9525">
            <a:solidFill>
              <a:srgbClr val="C2C2C2"/>
            </a:solidFill>
            <a:prstDash val="solid"/>
            <a:round/>
            <a:headEnd len="sm" w="sm" type="none"/>
            <a:tailEnd len="sm" w="sm" type="triangle"/>
          </a:ln>
        </p:spPr>
      </p:cxnSp>
      <p:grpSp>
        <p:nvGrpSpPr>
          <p:cNvPr id="232" name="Google Shape;232;p26"/>
          <p:cNvGrpSpPr/>
          <p:nvPr/>
        </p:nvGrpSpPr>
        <p:grpSpPr>
          <a:xfrm>
            <a:off x="2564425" y="3560850"/>
            <a:ext cx="1356300" cy="319200"/>
            <a:chOff x="6563750" y="561750"/>
            <a:chExt cx="1356300" cy="319200"/>
          </a:xfrm>
        </p:grpSpPr>
        <p:sp>
          <p:nvSpPr>
            <p:cNvPr id="229" name="Google Shape;229;p26"/>
            <p:cNvSpPr/>
            <p:nvPr/>
          </p:nvSpPr>
          <p:spPr>
            <a:xfrm>
              <a:off x="6737750" y="5617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Edge Detection</a:t>
              </a:r>
              <a:endParaRPr sz="1100">
                <a:solidFill>
                  <a:srgbClr val="1B786E"/>
                </a:solidFill>
                <a:latin typeface="Roboto"/>
                <a:ea typeface="Roboto"/>
                <a:cs typeface="Roboto"/>
                <a:sym typeface="Roboto"/>
              </a:endParaRPr>
            </a:p>
          </p:txBody>
        </p:sp>
        <p:sp>
          <p:nvSpPr>
            <p:cNvPr id="233" name="Google Shape;233;p26"/>
            <p:cNvSpPr/>
            <p:nvPr/>
          </p:nvSpPr>
          <p:spPr>
            <a:xfrm>
              <a:off x="6563750" y="634350"/>
              <a:ext cx="174000" cy="174000"/>
            </a:xfrm>
            <a:prstGeom prst="ellipse">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6"/>
          <p:cNvGrpSpPr/>
          <p:nvPr/>
        </p:nvGrpSpPr>
        <p:grpSpPr>
          <a:xfrm>
            <a:off x="2564425" y="4063750"/>
            <a:ext cx="1356300" cy="319200"/>
            <a:chOff x="6563750" y="1476150"/>
            <a:chExt cx="1356300" cy="319200"/>
          </a:xfrm>
        </p:grpSpPr>
        <p:sp>
          <p:nvSpPr>
            <p:cNvPr id="231" name="Google Shape;231;p26"/>
            <p:cNvSpPr/>
            <p:nvPr/>
          </p:nvSpPr>
          <p:spPr>
            <a:xfrm>
              <a:off x="67377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Contour Detection</a:t>
              </a:r>
              <a:endParaRPr sz="1100">
                <a:solidFill>
                  <a:srgbClr val="1B786E"/>
                </a:solidFill>
                <a:latin typeface="Roboto"/>
                <a:ea typeface="Roboto"/>
                <a:cs typeface="Roboto"/>
                <a:sym typeface="Roboto"/>
              </a:endParaRPr>
            </a:p>
          </p:txBody>
        </p:sp>
        <p:sp>
          <p:nvSpPr>
            <p:cNvPr id="235" name="Google Shape;235;p26"/>
            <p:cNvSpPr/>
            <p:nvPr/>
          </p:nvSpPr>
          <p:spPr>
            <a:xfrm>
              <a:off x="6563750" y="1534050"/>
              <a:ext cx="174000" cy="174000"/>
            </a:xfrm>
            <a:prstGeom prst="ellipse">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6"/>
          <p:cNvGrpSpPr/>
          <p:nvPr/>
        </p:nvGrpSpPr>
        <p:grpSpPr>
          <a:xfrm>
            <a:off x="8012650" y="3002325"/>
            <a:ext cx="1072500" cy="319200"/>
            <a:chOff x="6563750" y="4262550"/>
            <a:chExt cx="1072500" cy="319200"/>
          </a:xfrm>
        </p:grpSpPr>
        <p:sp>
          <p:nvSpPr>
            <p:cNvPr id="237" name="Google Shape;237;p26"/>
            <p:cNvSpPr/>
            <p:nvPr/>
          </p:nvSpPr>
          <p:spPr>
            <a:xfrm>
              <a:off x="6737750" y="4262550"/>
              <a:ext cx="8985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Noise Removal</a:t>
              </a:r>
              <a:endParaRPr sz="1100">
                <a:solidFill>
                  <a:srgbClr val="1B786E"/>
                </a:solidFill>
                <a:latin typeface="Roboto"/>
                <a:ea typeface="Roboto"/>
                <a:cs typeface="Roboto"/>
                <a:sym typeface="Roboto"/>
              </a:endParaRPr>
            </a:p>
          </p:txBody>
        </p:sp>
        <p:sp>
          <p:nvSpPr>
            <p:cNvPr id="238" name="Google Shape;238;p26"/>
            <p:cNvSpPr/>
            <p:nvPr/>
          </p:nvSpPr>
          <p:spPr>
            <a:xfrm>
              <a:off x="6563750" y="4335150"/>
              <a:ext cx="174000" cy="174000"/>
            </a:xfrm>
            <a:prstGeom prst="ellipse">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9" name="Google Shape;239;p26"/>
          <p:cNvCxnSpPr>
            <a:stCxn id="219" idx="0"/>
            <a:endCxn id="222" idx="2"/>
          </p:cNvCxnSpPr>
          <p:nvPr/>
        </p:nvCxnSpPr>
        <p:spPr>
          <a:xfrm rot="-5400000">
            <a:off x="1205075" y="2615925"/>
            <a:ext cx="572100" cy="346500"/>
          </a:xfrm>
          <a:prstGeom prst="bentConnector2">
            <a:avLst/>
          </a:prstGeom>
          <a:noFill/>
          <a:ln cap="flat" cmpd="sng" w="9525">
            <a:solidFill>
              <a:srgbClr val="C2C2C2"/>
            </a:solidFill>
            <a:prstDash val="solid"/>
            <a:round/>
            <a:headEnd len="sm" w="sm" type="none"/>
            <a:tailEnd len="sm" w="sm" type="none"/>
          </a:ln>
        </p:spPr>
      </p:cxnSp>
      <p:sp>
        <p:nvSpPr>
          <p:cNvPr id="218" name="Google Shape;218;p26"/>
          <p:cNvSpPr/>
          <p:nvPr/>
        </p:nvSpPr>
        <p:spPr>
          <a:xfrm>
            <a:off x="628550" y="3075150"/>
            <a:ext cx="174000" cy="1740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26"/>
          <p:cNvGrpSpPr/>
          <p:nvPr/>
        </p:nvGrpSpPr>
        <p:grpSpPr>
          <a:xfrm>
            <a:off x="4262875" y="2343525"/>
            <a:ext cx="1410225" cy="319200"/>
            <a:chOff x="2624900" y="1476150"/>
            <a:chExt cx="1410225" cy="319200"/>
          </a:xfrm>
        </p:grpSpPr>
        <p:sp>
          <p:nvSpPr>
            <p:cNvPr id="241" name="Google Shape;241;p26"/>
            <p:cNvSpPr/>
            <p:nvPr/>
          </p:nvSpPr>
          <p:spPr>
            <a:xfrm>
              <a:off x="2852825"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Skewness Correction</a:t>
              </a:r>
              <a:endParaRPr sz="1100">
                <a:solidFill>
                  <a:srgbClr val="1B786E"/>
                </a:solidFill>
                <a:latin typeface="Roboto"/>
                <a:ea typeface="Roboto"/>
                <a:cs typeface="Roboto"/>
                <a:sym typeface="Roboto"/>
              </a:endParaRPr>
            </a:p>
          </p:txBody>
        </p:sp>
        <p:sp>
          <p:nvSpPr>
            <p:cNvPr id="242" name="Google Shape;242;p26"/>
            <p:cNvSpPr/>
            <p:nvPr/>
          </p:nvSpPr>
          <p:spPr>
            <a:xfrm>
              <a:off x="2624900" y="1548750"/>
              <a:ext cx="174000" cy="174000"/>
            </a:xfrm>
            <a:prstGeom prst="ellipse">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6"/>
          <p:cNvGrpSpPr/>
          <p:nvPr/>
        </p:nvGrpSpPr>
        <p:grpSpPr>
          <a:xfrm>
            <a:off x="4003750" y="3002313"/>
            <a:ext cx="1356300" cy="319200"/>
            <a:chOff x="2678825" y="3348150"/>
            <a:chExt cx="1356300" cy="319200"/>
          </a:xfrm>
        </p:grpSpPr>
        <p:sp>
          <p:nvSpPr>
            <p:cNvPr id="244" name="Google Shape;244;p26"/>
            <p:cNvSpPr/>
            <p:nvPr/>
          </p:nvSpPr>
          <p:spPr>
            <a:xfrm>
              <a:off x="2852825"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Is Image Skewed?</a:t>
              </a:r>
              <a:endParaRPr sz="1100">
                <a:solidFill>
                  <a:srgbClr val="1B786E"/>
                </a:solidFill>
                <a:latin typeface="Roboto"/>
                <a:ea typeface="Roboto"/>
                <a:cs typeface="Roboto"/>
                <a:sym typeface="Roboto"/>
              </a:endParaRPr>
            </a:p>
          </p:txBody>
        </p:sp>
        <p:sp>
          <p:nvSpPr>
            <p:cNvPr id="245" name="Google Shape;245;p26"/>
            <p:cNvSpPr/>
            <p:nvPr/>
          </p:nvSpPr>
          <p:spPr>
            <a:xfrm>
              <a:off x="2678825" y="3420750"/>
              <a:ext cx="174000" cy="174000"/>
            </a:xfrm>
            <a:prstGeom prst="ellipse">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26"/>
          <p:cNvGrpSpPr/>
          <p:nvPr/>
        </p:nvGrpSpPr>
        <p:grpSpPr>
          <a:xfrm>
            <a:off x="5360050" y="3032050"/>
            <a:ext cx="1028400" cy="319200"/>
            <a:chOff x="4621325" y="1933350"/>
            <a:chExt cx="1028400" cy="319200"/>
          </a:xfrm>
        </p:grpSpPr>
        <p:sp>
          <p:nvSpPr>
            <p:cNvPr id="247" name="Google Shape;247;p26"/>
            <p:cNvSpPr/>
            <p:nvPr/>
          </p:nvSpPr>
          <p:spPr>
            <a:xfrm>
              <a:off x="4795325" y="1933350"/>
              <a:ext cx="8544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Is Image Blurred?</a:t>
              </a:r>
              <a:endParaRPr sz="1100">
                <a:solidFill>
                  <a:srgbClr val="1B786E"/>
                </a:solidFill>
                <a:latin typeface="Roboto"/>
                <a:ea typeface="Roboto"/>
                <a:cs typeface="Roboto"/>
                <a:sym typeface="Roboto"/>
              </a:endParaRPr>
            </a:p>
          </p:txBody>
        </p:sp>
        <p:sp>
          <p:nvSpPr>
            <p:cNvPr id="248" name="Google Shape;248;p26"/>
            <p:cNvSpPr/>
            <p:nvPr/>
          </p:nvSpPr>
          <p:spPr>
            <a:xfrm>
              <a:off x="4621325" y="1991250"/>
              <a:ext cx="174000" cy="174000"/>
            </a:xfrm>
            <a:prstGeom prst="ellips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26"/>
          <p:cNvGrpSpPr/>
          <p:nvPr/>
        </p:nvGrpSpPr>
        <p:grpSpPr>
          <a:xfrm>
            <a:off x="5591100" y="2362775"/>
            <a:ext cx="1356300" cy="319200"/>
            <a:chOff x="4621325" y="1933350"/>
            <a:chExt cx="1356300" cy="319200"/>
          </a:xfrm>
        </p:grpSpPr>
        <p:sp>
          <p:nvSpPr>
            <p:cNvPr id="250" name="Google Shape;250;p26"/>
            <p:cNvSpPr/>
            <p:nvPr/>
          </p:nvSpPr>
          <p:spPr>
            <a:xfrm>
              <a:off x="4795325" y="1933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Sharpening</a:t>
              </a:r>
              <a:endParaRPr sz="1100">
                <a:solidFill>
                  <a:srgbClr val="1B786E"/>
                </a:solidFill>
                <a:latin typeface="Roboto"/>
                <a:ea typeface="Roboto"/>
                <a:cs typeface="Roboto"/>
                <a:sym typeface="Roboto"/>
              </a:endParaRPr>
            </a:p>
          </p:txBody>
        </p:sp>
        <p:sp>
          <p:nvSpPr>
            <p:cNvPr id="251" name="Google Shape;251;p26"/>
            <p:cNvSpPr/>
            <p:nvPr/>
          </p:nvSpPr>
          <p:spPr>
            <a:xfrm>
              <a:off x="4621325" y="1991250"/>
              <a:ext cx="174000" cy="174000"/>
            </a:xfrm>
            <a:prstGeom prst="ellips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2" name="Google Shape;252;p26"/>
          <p:cNvCxnSpPr>
            <a:stCxn id="248" idx="0"/>
            <a:endCxn id="251" idx="2"/>
          </p:cNvCxnSpPr>
          <p:nvPr/>
        </p:nvCxnSpPr>
        <p:spPr>
          <a:xfrm rot="-5400000">
            <a:off x="5227900" y="2726800"/>
            <a:ext cx="582300" cy="144000"/>
          </a:xfrm>
          <a:prstGeom prst="bentConnector2">
            <a:avLst/>
          </a:prstGeom>
          <a:noFill/>
          <a:ln cap="flat" cmpd="sng" w="9525">
            <a:solidFill>
              <a:srgbClr val="C2C2C2"/>
            </a:solidFill>
            <a:prstDash val="solid"/>
            <a:round/>
            <a:headEnd len="sm" w="sm" type="none"/>
            <a:tailEnd len="sm" w="sm" type="none"/>
          </a:ln>
        </p:spPr>
      </p:cxnSp>
      <p:cxnSp>
        <p:nvCxnSpPr>
          <p:cNvPr id="253" name="Google Shape;253;p26"/>
          <p:cNvCxnSpPr/>
          <p:nvPr/>
        </p:nvCxnSpPr>
        <p:spPr>
          <a:xfrm rot="10800000">
            <a:off x="7589938" y="3161175"/>
            <a:ext cx="422700" cy="1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54" name="Google Shape;254;p26"/>
          <p:cNvCxnSpPr>
            <a:stCxn id="245" idx="0"/>
            <a:endCxn id="242" idx="2"/>
          </p:cNvCxnSpPr>
          <p:nvPr/>
        </p:nvCxnSpPr>
        <p:spPr>
          <a:xfrm rot="-5400000">
            <a:off x="3890950" y="2702913"/>
            <a:ext cx="571800" cy="172200"/>
          </a:xfrm>
          <a:prstGeom prst="bentConnector2">
            <a:avLst/>
          </a:prstGeom>
          <a:noFill/>
          <a:ln cap="flat" cmpd="sng" w="9525">
            <a:solidFill>
              <a:srgbClr val="C2C2C2"/>
            </a:solidFill>
            <a:prstDash val="solid"/>
            <a:round/>
            <a:headEnd len="sm" w="sm" type="none"/>
            <a:tailEnd len="sm" w="sm" type="none"/>
          </a:ln>
        </p:spPr>
      </p:cxnSp>
      <p:grpSp>
        <p:nvGrpSpPr>
          <p:cNvPr id="255" name="Google Shape;255;p26"/>
          <p:cNvGrpSpPr/>
          <p:nvPr/>
        </p:nvGrpSpPr>
        <p:grpSpPr>
          <a:xfrm>
            <a:off x="2564425" y="3002325"/>
            <a:ext cx="1356300" cy="319200"/>
            <a:chOff x="4621325" y="2890950"/>
            <a:chExt cx="1356300" cy="319200"/>
          </a:xfrm>
        </p:grpSpPr>
        <p:sp>
          <p:nvSpPr>
            <p:cNvPr id="215" name="Google Shape;215;p26"/>
            <p:cNvSpPr/>
            <p:nvPr/>
          </p:nvSpPr>
          <p:spPr>
            <a:xfrm>
              <a:off x="4795325" y="28909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Document Detection</a:t>
              </a:r>
              <a:endParaRPr sz="1100">
                <a:solidFill>
                  <a:srgbClr val="1B786E"/>
                </a:solidFill>
                <a:latin typeface="Roboto"/>
                <a:ea typeface="Roboto"/>
                <a:cs typeface="Roboto"/>
                <a:sym typeface="Roboto"/>
              </a:endParaRPr>
            </a:p>
          </p:txBody>
        </p:sp>
        <p:sp>
          <p:nvSpPr>
            <p:cNvPr id="256" name="Google Shape;256;p26"/>
            <p:cNvSpPr/>
            <p:nvPr/>
          </p:nvSpPr>
          <p:spPr>
            <a:xfrm>
              <a:off x="4621325" y="2963550"/>
              <a:ext cx="174000" cy="174000"/>
            </a:xfrm>
            <a:prstGeom prst="ellips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7" name="Google Shape;257;p26"/>
          <p:cNvCxnSpPr>
            <a:stCxn id="248" idx="2"/>
          </p:cNvCxnSpPr>
          <p:nvPr/>
        </p:nvCxnSpPr>
        <p:spPr>
          <a:xfrm flipH="1">
            <a:off x="4902550" y="3176950"/>
            <a:ext cx="457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58" name="Google Shape;258;p26"/>
          <p:cNvCxnSpPr/>
          <p:nvPr/>
        </p:nvCxnSpPr>
        <p:spPr>
          <a:xfrm rot="10800000">
            <a:off x="6233638" y="3190900"/>
            <a:ext cx="422700" cy="15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59" name="Google Shape;259;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Image Preprocessing</a:t>
            </a:r>
            <a:endParaRPr sz="2800"/>
          </a:p>
        </p:txBody>
      </p:sp>
      <p:grpSp>
        <p:nvGrpSpPr>
          <p:cNvPr id="260" name="Google Shape;260;p26"/>
          <p:cNvGrpSpPr/>
          <p:nvPr/>
        </p:nvGrpSpPr>
        <p:grpSpPr>
          <a:xfrm>
            <a:off x="7061850" y="2347913"/>
            <a:ext cx="1356300" cy="319200"/>
            <a:chOff x="4621325" y="1933350"/>
            <a:chExt cx="1356300" cy="319200"/>
          </a:xfrm>
        </p:grpSpPr>
        <p:sp>
          <p:nvSpPr>
            <p:cNvPr id="261" name="Google Shape;261;p26"/>
            <p:cNvSpPr/>
            <p:nvPr/>
          </p:nvSpPr>
          <p:spPr>
            <a:xfrm>
              <a:off x="4795325" y="1933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1B786E"/>
                  </a:solidFill>
                  <a:latin typeface="Roboto"/>
                  <a:ea typeface="Roboto"/>
                  <a:cs typeface="Roboto"/>
                  <a:sym typeface="Roboto"/>
                </a:rPr>
                <a:t>Brightness Correction</a:t>
              </a:r>
              <a:endParaRPr sz="1100">
                <a:solidFill>
                  <a:srgbClr val="1B786E"/>
                </a:solidFill>
                <a:latin typeface="Roboto"/>
                <a:ea typeface="Roboto"/>
                <a:cs typeface="Roboto"/>
                <a:sym typeface="Roboto"/>
              </a:endParaRPr>
            </a:p>
          </p:txBody>
        </p:sp>
        <p:sp>
          <p:nvSpPr>
            <p:cNvPr id="262" name="Google Shape;262;p26"/>
            <p:cNvSpPr/>
            <p:nvPr/>
          </p:nvSpPr>
          <p:spPr>
            <a:xfrm>
              <a:off x="4621325" y="1991250"/>
              <a:ext cx="174000" cy="174000"/>
            </a:xfrm>
            <a:prstGeom prst="ellips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26"/>
          <p:cNvCxnSpPr>
            <a:stCxn id="227" idx="0"/>
            <a:endCxn id="262" idx="2"/>
          </p:cNvCxnSpPr>
          <p:nvPr/>
        </p:nvCxnSpPr>
        <p:spPr>
          <a:xfrm rot="-5400000">
            <a:off x="6604150" y="2632150"/>
            <a:ext cx="597000" cy="318600"/>
          </a:xfrm>
          <a:prstGeom prst="bentConnector2">
            <a:avLst/>
          </a:prstGeom>
          <a:noFill/>
          <a:ln cap="flat" cmpd="sng" w="9525">
            <a:solidFill>
              <a:srgbClr val="C2C2C2"/>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Document Detection</a:t>
            </a:r>
            <a:endParaRPr sz="2400"/>
          </a:p>
        </p:txBody>
      </p:sp>
      <p:sp>
        <p:nvSpPr>
          <p:cNvPr id="269" name="Google Shape;269;p27"/>
          <p:cNvSpPr txBox="1"/>
          <p:nvPr>
            <p:ph idx="1" type="body"/>
          </p:nvPr>
        </p:nvSpPr>
        <p:spPr>
          <a:xfrm>
            <a:off x="721225" y="2118525"/>
            <a:ext cx="3850800" cy="22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Detecting</a:t>
            </a:r>
            <a:r>
              <a:rPr lang="en" sz="1500"/>
              <a:t> the boundaries of objects within the image</a:t>
            </a:r>
            <a:endParaRPr sz="1500"/>
          </a:p>
          <a:p>
            <a:pPr indent="-323850" lvl="0" marL="457200" rtl="0" algn="l">
              <a:spcBef>
                <a:spcPts val="0"/>
              </a:spcBef>
              <a:spcAft>
                <a:spcPts val="0"/>
              </a:spcAft>
              <a:buSzPts val="1500"/>
              <a:buChar char="➔"/>
            </a:pPr>
            <a:r>
              <a:rPr lang="en" sz="1500"/>
              <a:t>Canny Edge Detection</a:t>
            </a:r>
            <a:endParaRPr sz="1500"/>
          </a:p>
          <a:p>
            <a:pPr indent="0" lvl="0" marL="0" rtl="0" algn="l">
              <a:spcBef>
                <a:spcPts val="1600"/>
              </a:spcBef>
              <a:spcAft>
                <a:spcPts val="0"/>
              </a:spcAft>
              <a:buNone/>
            </a:pPr>
            <a:r>
              <a:rPr lang="en" sz="1500"/>
              <a:t>Detecting the document from the image</a:t>
            </a:r>
            <a:endParaRPr sz="1500"/>
          </a:p>
          <a:p>
            <a:pPr indent="-323850" lvl="0" marL="457200" rtl="0" algn="l">
              <a:spcBef>
                <a:spcPts val="0"/>
              </a:spcBef>
              <a:spcAft>
                <a:spcPts val="0"/>
              </a:spcAft>
              <a:buSzPts val="1500"/>
              <a:buChar char="➔"/>
            </a:pPr>
            <a:r>
              <a:rPr lang="en" sz="1500"/>
              <a:t>cv2.findContours( )</a:t>
            </a:r>
            <a:endParaRPr sz="1500"/>
          </a:p>
        </p:txBody>
      </p:sp>
      <p:sp>
        <p:nvSpPr>
          <p:cNvPr id="270" name="Google Shape;270;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27"/>
          <p:cNvPicPr preferRelativeResize="0"/>
          <p:nvPr/>
        </p:nvPicPr>
        <p:blipFill>
          <a:blip r:embed="rId3">
            <a:alphaModFix/>
          </a:blip>
          <a:stretch>
            <a:fillRect/>
          </a:stretch>
        </p:blipFill>
        <p:spPr>
          <a:xfrm>
            <a:off x="5994625" y="1394375"/>
            <a:ext cx="2297690"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730000" y="1318650"/>
            <a:ext cx="3300900" cy="4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Image Skewness</a:t>
            </a:r>
            <a:endParaRPr sz="2400"/>
          </a:p>
        </p:txBody>
      </p:sp>
      <p:sp>
        <p:nvSpPr>
          <p:cNvPr id="277" name="Google Shape;277;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28"/>
          <p:cNvPicPr preferRelativeResize="0"/>
          <p:nvPr/>
        </p:nvPicPr>
        <p:blipFill rotWithShape="1">
          <a:blip r:embed="rId3">
            <a:alphaModFix/>
          </a:blip>
          <a:srcRect b="0" l="6501" r="38213" t="0"/>
          <a:stretch/>
        </p:blipFill>
        <p:spPr>
          <a:xfrm>
            <a:off x="4903525" y="1603263"/>
            <a:ext cx="2015324" cy="2265299"/>
          </a:xfrm>
          <a:prstGeom prst="rect">
            <a:avLst/>
          </a:prstGeom>
          <a:noFill/>
          <a:ln>
            <a:noFill/>
          </a:ln>
        </p:spPr>
      </p:pic>
      <p:pic>
        <p:nvPicPr>
          <p:cNvPr id="279" name="Google Shape;279;p28"/>
          <p:cNvPicPr preferRelativeResize="0"/>
          <p:nvPr/>
        </p:nvPicPr>
        <p:blipFill rotWithShape="1">
          <a:blip r:embed="rId3">
            <a:alphaModFix/>
          </a:blip>
          <a:srcRect b="23748" l="63666" r="3064" t="5863"/>
          <a:stretch/>
        </p:blipFill>
        <p:spPr>
          <a:xfrm>
            <a:off x="7153275" y="1581825"/>
            <a:ext cx="1789526" cy="2308175"/>
          </a:xfrm>
          <a:prstGeom prst="rect">
            <a:avLst/>
          </a:prstGeom>
          <a:noFill/>
          <a:ln>
            <a:noFill/>
          </a:ln>
        </p:spPr>
      </p:pic>
      <p:sp>
        <p:nvSpPr>
          <p:cNvPr id="280" name="Google Shape;280;p28"/>
          <p:cNvSpPr txBox="1"/>
          <p:nvPr>
            <p:ph idx="1" type="body"/>
          </p:nvPr>
        </p:nvSpPr>
        <p:spPr>
          <a:xfrm>
            <a:off x="721225" y="2118525"/>
            <a:ext cx="4090200" cy="22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Detecting the edges of the image.</a:t>
            </a:r>
            <a:endParaRPr sz="1500"/>
          </a:p>
          <a:p>
            <a:pPr indent="0" lvl="0" marL="0" rtl="0" algn="l">
              <a:spcBef>
                <a:spcPts val="1600"/>
              </a:spcBef>
              <a:spcAft>
                <a:spcPts val="0"/>
              </a:spcAft>
              <a:buNone/>
            </a:pPr>
            <a:r>
              <a:rPr lang="en" sz="1500"/>
              <a:t>Finding Hough lines between 0.1 to 180 degree angle</a:t>
            </a:r>
            <a:endParaRPr sz="1500"/>
          </a:p>
          <a:p>
            <a:pPr indent="-323850" lvl="0" marL="457200" rtl="0" algn="l">
              <a:spcBef>
                <a:spcPts val="1600"/>
              </a:spcBef>
              <a:spcAft>
                <a:spcPts val="0"/>
              </a:spcAft>
              <a:buSzPts val="1500"/>
              <a:buChar char="➔"/>
            </a:pPr>
            <a:r>
              <a:rPr lang="en" sz="1500"/>
              <a:t>hough_line(edges, theta=tested_angles)</a:t>
            </a:r>
            <a:endParaRPr sz="1500"/>
          </a:p>
          <a:p>
            <a:pPr indent="0" lvl="0" marL="0" rtl="0" algn="l">
              <a:spcBef>
                <a:spcPts val="1600"/>
              </a:spcBef>
              <a:spcAft>
                <a:spcPts val="0"/>
              </a:spcAft>
              <a:buNone/>
            </a:pPr>
            <a:r>
              <a:rPr lang="en" sz="1500"/>
              <a:t>Finding the angle with the highest occurrence.</a:t>
            </a:r>
            <a:endParaRPr sz="1500"/>
          </a:p>
          <a:p>
            <a:pPr indent="0" lvl="0" marL="0" rtl="0" algn="l">
              <a:spcBef>
                <a:spcPts val="1600"/>
              </a:spcBef>
              <a:spcAft>
                <a:spcPts val="1600"/>
              </a:spcAft>
              <a:buNone/>
            </a:pPr>
            <a:r>
              <a:rPr lang="en" sz="1500"/>
              <a:t>Rotating the image</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Image </a:t>
            </a:r>
            <a:r>
              <a:rPr lang="en" sz="2400"/>
              <a:t>Sharpening </a:t>
            </a:r>
            <a:endParaRPr sz="2400"/>
          </a:p>
        </p:txBody>
      </p:sp>
      <p:sp>
        <p:nvSpPr>
          <p:cNvPr id="286" name="Google Shape;286;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29"/>
          <p:cNvPicPr preferRelativeResize="0"/>
          <p:nvPr/>
        </p:nvPicPr>
        <p:blipFill>
          <a:blip r:embed="rId3">
            <a:alphaModFix/>
          </a:blip>
          <a:stretch>
            <a:fillRect/>
          </a:stretch>
        </p:blipFill>
        <p:spPr>
          <a:xfrm>
            <a:off x="4922150" y="1629874"/>
            <a:ext cx="3879750" cy="2533475"/>
          </a:xfrm>
          <a:prstGeom prst="rect">
            <a:avLst/>
          </a:prstGeom>
          <a:noFill/>
          <a:ln>
            <a:noFill/>
          </a:ln>
        </p:spPr>
      </p:pic>
      <p:sp>
        <p:nvSpPr>
          <p:cNvPr id="288" name="Google Shape;288;p29"/>
          <p:cNvSpPr txBox="1"/>
          <p:nvPr>
            <p:ph idx="1" type="body"/>
          </p:nvPr>
        </p:nvSpPr>
        <p:spPr>
          <a:xfrm>
            <a:off x="721225" y="2118525"/>
            <a:ext cx="3850800" cy="22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Detecting whether an image is blurry and correcting it according to that degree.</a:t>
            </a:r>
            <a:endParaRPr sz="1500"/>
          </a:p>
          <a:p>
            <a:pPr indent="-323850" lvl="0" marL="457200" rtl="0" algn="l">
              <a:spcBef>
                <a:spcPts val="1600"/>
              </a:spcBef>
              <a:spcAft>
                <a:spcPts val="0"/>
              </a:spcAft>
              <a:buSzPts val="1500"/>
              <a:buChar char="➔"/>
            </a:pPr>
            <a:r>
              <a:rPr lang="en" sz="1500"/>
              <a:t>v2.Laplacian(image, cv2.CV_64F).var()</a:t>
            </a:r>
            <a:endParaRPr sz="1500"/>
          </a:p>
          <a:p>
            <a:pPr indent="-323850" lvl="0" marL="457200" rtl="0" algn="l">
              <a:spcBef>
                <a:spcPts val="0"/>
              </a:spcBef>
              <a:spcAft>
                <a:spcPts val="0"/>
              </a:spcAft>
              <a:buSzPts val="1500"/>
              <a:buChar char="➔"/>
            </a:pPr>
            <a:r>
              <a:rPr lang="en" sz="1500"/>
              <a:t>If the variance falls below a predefined threshold, then the image is considered blurry; otherwise, the image is not blurry.</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Shadowed Image</a:t>
            </a:r>
            <a:endParaRPr sz="2400"/>
          </a:p>
        </p:txBody>
      </p:sp>
      <p:sp>
        <p:nvSpPr>
          <p:cNvPr id="294" name="Google Shape;294;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5" name="Google Shape;295;p30"/>
          <p:cNvPicPr preferRelativeResize="0"/>
          <p:nvPr/>
        </p:nvPicPr>
        <p:blipFill rotWithShape="1">
          <a:blip r:embed="rId3">
            <a:alphaModFix/>
          </a:blip>
          <a:srcRect b="0" l="5890" r="4447" t="0"/>
          <a:stretch/>
        </p:blipFill>
        <p:spPr>
          <a:xfrm>
            <a:off x="4806225" y="1791809"/>
            <a:ext cx="1347503" cy="1876082"/>
          </a:xfrm>
          <a:prstGeom prst="rect">
            <a:avLst/>
          </a:prstGeom>
          <a:noFill/>
          <a:ln>
            <a:noFill/>
          </a:ln>
        </p:spPr>
      </p:pic>
      <p:pic>
        <p:nvPicPr>
          <p:cNvPr id="296" name="Google Shape;296;p30"/>
          <p:cNvPicPr preferRelativeResize="0"/>
          <p:nvPr/>
        </p:nvPicPr>
        <p:blipFill>
          <a:blip r:embed="rId4">
            <a:alphaModFix/>
          </a:blip>
          <a:stretch>
            <a:fillRect/>
          </a:stretch>
        </p:blipFill>
        <p:spPr>
          <a:xfrm>
            <a:off x="6243645" y="1791800"/>
            <a:ext cx="1323652" cy="1876100"/>
          </a:xfrm>
          <a:prstGeom prst="rect">
            <a:avLst/>
          </a:prstGeom>
          <a:noFill/>
          <a:ln cap="flat" cmpd="sng" w="28575">
            <a:solidFill>
              <a:srgbClr val="00FF00"/>
            </a:solidFill>
            <a:prstDash val="solid"/>
            <a:round/>
            <a:headEnd len="sm" w="sm" type="none"/>
            <a:tailEnd len="sm" w="sm" type="none"/>
          </a:ln>
        </p:spPr>
      </p:pic>
      <p:pic>
        <p:nvPicPr>
          <p:cNvPr id="297" name="Google Shape;297;p30"/>
          <p:cNvPicPr preferRelativeResize="0"/>
          <p:nvPr/>
        </p:nvPicPr>
        <p:blipFill rotWithShape="1">
          <a:blip r:embed="rId5">
            <a:alphaModFix/>
          </a:blip>
          <a:srcRect b="0" l="4141" r="0" t="0"/>
          <a:stretch/>
        </p:blipFill>
        <p:spPr>
          <a:xfrm>
            <a:off x="7742792" y="1793007"/>
            <a:ext cx="1268883" cy="1873665"/>
          </a:xfrm>
          <a:prstGeom prst="rect">
            <a:avLst/>
          </a:prstGeom>
          <a:noFill/>
          <a:ln cap="flat" cmpd="sng" w="28575">
            <a:solidFill>
              <a:srgbClr val="FF0000"/>
            </a:solidFill>
            <a:prstDash val="solid"/>
            <a:round/>
            <a:headEnd len="sm" w="sm" type="none"/>
            <a:tailEnd len="sm" w="sm" type="none"/>
          </a:ln>
        </p:spPr>
      </p:pic>
      <p:sp>
        <p:nvSpPr>
          <p:cNvPr id="298" name="Google Shape;298;p30"/>
          <p:cNvSpPr txBox="1"/>
          <p:nvPr>
            <p:ph idx="1" type="body"/>
          </p:nvPr>
        </p:nvSpPr>
        <p:spPr>
          <a:xfrm>
            <a:off x="721225" y="2118525"/>
            <a:ext cx="4264200" cy="22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Detecting whether an image contains a shadow and brightening that region.</a:t>
            </a:r>
            <a:endParaRPr sz="1500"/>
          </a:p>
          <a:p>
            <a:pPr indent="-323850" lvl="0" marL="457200" rtl="0" algn="l">
              <a:spcBef>
                <a:spcPts val="1600"/>
              </a:spcBef>
              <a:spcAft>
                <a:spcPts val="0"/>
              </a:spcAft>
              <a:buSzPts val="1500"/>
              <a:buChar char="➔"/>
            </a:pPr>
            <a:r>
              <a:rPr lang="en" sz="1500"/>
              <a:t>Dilate the image, in order to get preserve the text. </a:t>
            </a:r>
            <a:endParaRPr sz="1500"/>
          </a:p>
          <a:p>
            <a:pPr indent="-323850" lvl="0" marL="457200" rtl="0" algn="l">
              <a:spcBef>
                <a:spcPts val="0"/>
              </a:spcBef>
              <a:spcAft>
                <a:spcPts val="0"/>
              </a:spcAft>
              <a:buSzPts val="1500"/>
              <a:buChar char="➔"/>
            </a:pPr>
            <a:r>
              <a:rPr lang="en" sz="1500"/>
              <a:t>Median blur to further suppress any text.</a:t>
            </a:r>
            <a:endParaRPr sz="1500"/>
          </a:p>
          <a:p>
            <a:pPr indent="-323850" lvl="0" marL="457200" rtl="0" algn="l">
              <a:spcBef>
                <a:spcPts val="0"/>
              </a:spcBef>
              <a:spcAft>
                <a:spcPts val="0"/>
              </a:spcAft>
              <a:buSzPts val="1500"/>
              <a:buChar char="➔"/>
            </a:pPr>
            <a:r>
              <a:rPr lang="en" sz="1500"/>
              <a:t>Calculate the difference </a:t>
            </a:r>
            <a:endParaRPr sz="1500"/>
          </a:p>
          <a:p>
            <a:pPr indent="-323850" lvl="0" marL="457200" rtl="0" algn="l">
              <a:spcBef>
                <a:spcPts val="0"/>
              </a:spcBef>
              <a:spcAft>
                <a:spcPts val="0"/>
              </a:spcAft>
              <a:buSzPts val="1500"/>
              <a:buChar char="➔"/>
            </a:pPr>
            <a:r>
              <a:rPr lang="en" sz="1500"/>
              <a:t>Normalize the Image</a:t>
            </a:r>
            <a:endParaRPr sz="1500"/>
          </a:p>
          <a:p>
            <a:pPr indent="-323850" lvl="0" marL="457200" rtl="0" algn="l">
              <a:spcBef>
                <a:spcPts val="0"/>
              </a:spcBef>
              <a:spcAft>
                <a:spcPts val="0"/>
              </a:spcAft>
              <a:buSzPts val="1500"/>
              <a:buChar char="➔"/>
            </a:pPr>
            <a:r>
              <a:rPr lang="en" sz="1500"/>
              <a:t>Truncate and Normalize again</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1"/>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Noise Removal</a:t>
            </a:r>
            <a:endParaRPr sz="2400"/>
          </a:p>
        </p:txBody>
      </p:sp>
      <p:sp>
        <p:nvSpPr>
          <p:cNvPr id="304" name="Google Shape;304;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1"/>
          <p:cNvSpPr txBox="1"/>
          <p:nvPr>
            <p:ph idx="1" type="body"/>
          </p:nvPr>
        </p:nvSpPr>
        <p:spPr>
          <a:xfrm>
            <a:off x="721225" y="2118525"/>
            <a:ext cx="4011300" cy="22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Detecting whether the image has other forms of noise present in it. This includes salt and pepper noise, watermarks or other dark regions</a:t>
            </a:r>
            <a:endParaRPr sz="1500"/>
          </a:p>
          <a:p>
            <a:pPr indent="-323850" lvl="0" marL="457200" rtl="0" algn="l">
              <a:spcBef>
                <a:spcPts val="1600"/>
              </a:spcBef>
              <a:spcAft>
                <a:spcPts val="0"/>
              </a:spcAft>
              <a:buSzPts val="1500"/>
              <a:buChar char="➔"/>
            </a:pPr>
            <a:r>
              <a:rPr lang="en" sz="1500"/>
              <a:t>Isolate the background noise</a:t>
            </a:r>
            <a:endParaRPr sz="1500"/>
          </a:p>
          <a:p>
            <a:pPr indent="-323850" lvl="0" marL="457200" rtl="0" algn="l">
              <a:spcBef>
                <a:spcPts val="0"/>
              </a:spcBef>
              <a:spcAft>
                <a:spcPts val="0"/>
              </a:spcAft>
              <a:buSzPts val="1500"/>
              <a:buChar char="➔"/>
            </a:pPr>
            <a:r>
              <a:rPr lang="en" sz="1500"/>
              <a:t>Removing it from the Image through subtraction</a:t>
            </a:r>
            <a:endParaRPr sz="1500"/>
          </a:p>
        </p:txBody>
      </p:sp>
      <p:pic>
        <p:nvPicPr>
          <p:cNvPr id="306" name="Google Shape;306;p31"/>
          <p:cNvPicPr preferRelativeResize="0"/>
          <p:nvPr/>
        </p:nvPicPr>
        <p:blipFill>
          <a:blip r:embed="rId3">
            <a:alphaModFix/>
          </a:blip>
          <a:stretch>
            <a:fillRect/>
          </a:stretch>
        </p:blipFill>
        <p:spPr>
          <a:xfrm>
            <a:off x="5668573" y="695625"/>
            <a:ext cx="2748600" cy="3926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3080"/>
          </a:srgbClr>
        </a:solidFill>
      </p:bgPr>
    </p:bg>
    <p:spTree>
      <p:nvGrpSpPr>
        <p:cNvPr id="310" name="Shape 310"/>
        <p:cNvGrpSpPr/>
        <p:nvPr/>
      </p:nvGrpSpPr>
      <p:grpSpPr>
        <a:xfrm>
          <a:off x="0" y="0"/>
          <a:ext cx="0" cy="0"/>
          <a:chOff x="0" y="0"/>
          <a:chExt cx="0" cy="0"/>
        </a:xfrm>
      </p:grpSpPr>
      <p:sp>
        <p:nvSpPr>
          <p:cNvPr id="311" name="Google Shape;311;p32"/>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Next</a:t>
            </a:r>
            <a:r>
              <a:rPr b="1" lang="en" sz="3000">
                <a:solidFill>
                  <a:schemeClr val="dk2"/>
                </a:solidFill>
                <a:latin typeface="Raleway"/>
                <a:ea typeface="Raleway"/>
                <a:cs typeface="Raleway"/>
                <a:sym typeface="Raleway"/>
              </a:rPr>
              <a:t> Steps</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5" name="Shape 315"/>
        <p:cNvGrpSpPr/>
        <p:nvPr/>
      </p:nvGrpSpPr>
      <p:grpSpPr>
        <a:xfrm>
          <a:off x="0" y="0"/>
          <a:ext cx="0" cy="0"/>
          <a:chOff x="0" y="0"/>
          <a:chExt cx="0" cy="0"/>
        </a:xfrm>
      </p:grpSpPr>
      <p:sp>
        <p:nvSpPr>
          <p:cNvPr id="316" name="Google Shape;316;p33"/>
          <p:cNvSpPr txBox="1"/>
          <p:nvPr/>
        </p:nvSpPr>
        <p:spPr>
          <a:xfrm>
            <a:off x="421500" y="2248500"/>
            <a:ext cx="8301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Thank You </a:t>
            </a:r>
            <a:endParaRPr b="1" sz="3000">
              <a:solidFill>
                <a:schemeClr val="dk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44" name="Google Shape;144;p1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333333"/>
                </a:solidFill>
              </a:rPr>
              <a:t>Problem Statement</a:t>
            </a:r>
            <a:endParaRPr sz="1700">
              <a:solidFill>
                <a:srgbClr val="333333"/>
              </a:solidFill>
            </a:endParaRPr>
          </a:p>
          <a:p>
            <a:pPr indent="0" lvl="0" marL="0" rtl="0" algn="l">
              <a:spcBef>
                <a:spcPts val="1600"/>
              </a:spcBef>
              <a:spcAft>
                <a:spcPts val="0"/>
              </a:spcAft>
              <a:buNone/>
            </a:pPr>
            <a:r>
              <a:rPr lang="en" sz="1700">
                <a:solidFill>
                  <a:srgbClr val="333333"/>
                </a:solidFill>
              </a:rPr>
              <a:t>Methodology</a:t>
            </a:r>
            <a:endParaRPr sz="1700">
              <a:solidFill>
                <a:srgbClr val="333333"/>
              </a:solidFill>
            </a:endParaRPr>
          </a:p>
          <a:p>
            <a:pPr indent="0" lvl="0" marL="0" rtl="0" algn="l">
              <a:spcBef>
                <a:spcPts val="1600"/>
              </a:spcBef>
              <a:spcAft>
                <a:spcPts val="0"/>
              </a:spcAft>
              <a:buNone/>
            </a:pPr>
            <a:r>
              <a:rPr lang="en" sz="1700">
                <a:solidFill>
                  <a:srgbClr val="333333"/>
                </a:solidFill>
              </a:rPr>
              <a:t>Project Status</a:t>
            </a:r>
            <a:endParaRPr sz="1700">
              <a:solidFill>
                <a:srgbClr val="333333"/>
              </a:solidFill>
            </a:endParaRPr>
          </a:p>
          <a:p>
            <a:pPr indent="0" lvl="0" marL="0" rtl="0" algn="l">
              <a:spcBef>
                <a:spcPts val="1600"/>
              </a:spcBef>
              <a:spcAft>
                <a:spcPts val="0"/>
              </a:spcAft>
              <a:buNone/>
            </a:pPr>
            <a:r>
              <a:rPr lang="en" sz="1700">
                <a:solidFill>
                  <a:srgbClr val="333333"/>
                </a:solidFill>
              </a:rPr>
              <a:t>Architecture</a:t>
            </a:r>
            <a:endParaRPr sz="1700">
              <a:solidFill>
                <a:srgbClr val="333333"/>
              </a:solidFill>
            </a:endParaRPr>
          </a:p>
          <a:p>
            <a:pPr indent="0" lvl="0" marL="0" rtl="0" algn="l">
              <a:spcBef>
                <a:spcPts val="1600"/>
              </a:spcBef>
              <a:spcAft>
                <a:spcPts val="0"/>
              </a:spcAft>
              <a:buNone/>
            </a:pPr>
            <a:r>
              <a:rPr lang="en" sz="1700">
                <a:solidFill>
                  <a:srgbClr val="333333"/>
                </a:solidFill>
              </a:rPr>
              <a:t>Image Processing Pipeline</a:t>
            </a:r>
            <a:endParaRPr sz="1700">
              <a:solidFill>
                <a:srgbClr val="333333"/>
              </a:solidFill>
            </a:endParaRPr>
          </a:p>
          <a:p>
            <a:pPr indent="0" lvl="0" marL="0" rtl="0" algn="l">
              <a:spcBef>
                <a:spcPts val="1600"/>
              </a:spcBef>
              <a:spcAft>
                <a:spcPts val="0"/>
              </a:spcAft>
              <a:buNone/>
            </a:pPr>
            <a:r>
              <a:rPr lang="en" sz="1700">
                <a:solidFill>
                  <a:srgbClr val="333333"/>
                </a:solidFill>
              </a:rPr>
              <a:t>Next steps</a:t>
            </a:r>
            <a:endParaRPr sz="1700">
              <a:solidFill>
                <a:srgbClr val="333333"/>
              </a:solidFill>
            </a:endParaRPr>
          </a:p>
          <a:p>
            <a:pPr indent="0" lvl="0" marL="0" rtl="0" algn="l">
              <a:spcBef>
                <a:spcPts val="1600"/>
              </a:spcBef>
              <a:spcAft>
                <a:spcPts val="0"/>
              </a:spcAft>
              <a:buNone/>
            </a:pPr>
            <a:r>
              <a:t/>
            </a:r>
            <a:endParaRPr sz="1700">
              <a:solidFill>
                <a:srgbClr val="333333"/>
              </a:solidFill>
            </a:endParaRPr>
          </a:p>
          <a:p>
            <a:pPr indent="0" lvl="0" marL="0" rtl="0" algn="l">
              <a:spcBef>
                <a:spcPts val="1600"/>
              </a:spcBef>
              <a:spcAft>
                <a:spcPts val="1600"/>
              </a:spcAft>
              <a:buNone/>
            </a:pPr>
            <a:r>
              <a:t/>
            </a:r>
            <a:endParaRPr sz="1700">
              <a:solidFill>
                <a:srgbClr val="33333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150" name="Google Shape;150;p19"/>
          <p:cNvPicPr preferRelativeResize="0"/>
          <p:nvPr/>
        </p:nvPicPr>
        <p:blipFill rotWithShape="1">
          <a:blip r:embed="rId3">
            <a:alphaModFix/>
          </a:blip>
          <a:srcRect b="3805" l="0" r="0" t="20091"/>
          <a:stretch/>
        </p:blipFill>
        <p:spPr>
          <a:xfrm>
            <a:off x="5449700" y="3369875"/>
            <a:ext cx="1417475" cy="1558775"/>
          </a:xfrm>
          <a:prstGeom prst="rect">
            <a:avLst/>
          </a:prstGeom>
          <a:noFill/>
          <a:ln>
            <a:noFill/>
          </a:ln>
        </p:spPr>
      </p:pic>
      <p:pic>
        <p:nvPicPr>
          <p:cNvPr id="151" name="Google Shape;151;p19"/>
          <p:cNvPicPr preferRelativeResize="0"/>
          <p:nvPr/>
        </p:nvPicPr>
        <p:blipFill rotWithShape="1">
          <a:blip r:embed="rId4">
            <a:alphaModFix/>
          </a:blip>
          <a:srcRect b="5990" l="0" r="0" t="22180"/>
          <a:stretch/>
        </p:blipFill>
        <p:spPr>
          <a:xfrm>
            <a:off x="6993000" y="3369868"/>
            <a:ext cx="1417475" cy="1558780"/>
          </a:xfrm>
          <a:prstGeom prst="rect">
            <a:avLst/>
          </a:prstGeom>
          <a:noFill/>
          <a:ln>
            <a:noFill/>
          </a:ln>
        </p:spPr>
      </p:pic>
      <p:sp>
        <p:nvSpPr>
          <p:cNvPr id="152" name="Google Shape;152;p19"/>
          <p:cNvSpPr txBox="1"/>
          <p:nvPr>
            <p:ph type="title"/>
          </p:nvPr>
        </p:nvSpPr>
        <p:spPr>
          <a:xfrm>
            <a:off x="817825" y="1318650"/>
            <a:ext cx="7718400" cy="1833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n" sz="1600">
                <a:latin typeface="Lato"/>
                <a:ea typeface="Lato"/>
                <a:cs typeface="Lato"/>
                <a:sym typeface="Lato"/>
              </a:rPr>
              <a:t>Advancements in computer vision have paved the way by providing tools for text detection and extraction.  It’s been observed that the accuracy of the extracted text is relatively low and contains a lot of noise. The aim is to extend the current pipeline to </a:t>
            </a:r>
            <a:r>
              <a:rPr b="0" lang="en" sz="1600">
                <a:latin typeface="Lato"/>
                <a:ea typeface="Lato"/>
                <a:cs typeface="Lato"/>
                <a:sym typeface="Lato"/>
              </a:rPr>
              <a:t>improve the accuracy by </a:t>
            </a:r>
            <a:endParaRPr b="0" sz="1600">
              <a:latin typeface="Lato"/>
              <a:ea typeface="Lato"/>
              <a:cs typeface="Lato"/>
              <a:sym typeface="Lato"/>
            </a:endParaRPr>
          </a:p>
          <a:p>
            <a:pPr indent="-330200" lvl="0" marL="1828800" rtl="0" algn="just">
              <a:spcBef>
                <a:spcPts val="500"/>
              </a:spcBef>
              <a:spcAft>
                <a:spcPts val="0"/>
              </a:spcAft>
              <a:buSzPts val="1600"/>
              <a:buFont typeface="Lato"/>
              <a:buChar char="●"/>
            </a:pPr>
            <a:r>
              <a:rPr b="0" lang="en" sz="1600">
                <a:latin typeface="Lato"/>
                <a:ea typeface="Lato"/>
                <a:cs typeface="Lato"/>
                <a:sym typeface="Lato"/>
              </a:rPr>
              <a:t>Improving the quality of the image</a:t>
            </a:r>
            <a:endParaRPr b="0" sz="1600">
              <a:latin typeface="Lato"/>
              <a:ea typeface="Lato"/>
              <a:cs typeface="Lato"/>
              <a:sym typeface="Lato"/>
            </a:endParaRPr>
          </a:p>
          <a:p>
            <a:pPr indent="-330200" lvl="0" marL="1828800" rtl="0" algn="just">
              <a:spcBef>
                <a:spcPts val="200"/>
              </a:spcBef>
              <a:spcAft>
                <a:spcPts val="0"/>
              </a:spcAft>
              <a:buSzPts val="1600"/>
              <a:buFont typeface="Lato"/>
              <a:buChar char="●"/>
            </a:pPr>
            <a:r>
              <a:rPr b="0" lang="en" sz="1600">
                <a:latin typeface="Lato"/>
                <a:ea typeface="Lato"/>
                <a:cs typeface="Lato"/>
                <a:sym typeface="Lato"/>
              </a:rPr>
              <a:t>Using NLP to extract information from raw text</a:t>
            </a:r>
            <a:endParaRPr b="0" sz="16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3080"/>
          </a:srgbClr>
        </a:solidFill>
      </p:bgPr>
    </p:bg>
    <p:spTree>
      <p:nvGrpSpPr>
        <p:cNvPr id="156" name="Shape 156"/>
        <p:cNvGrpSpPr/>
        <p:nvPr/>
      </p:nvGrpSpPr>
      <p:grpSpPr>
        <a:xfrm>
          <a:off x="0" y="0"/>
          <a:ext cx="0" cy="0"/>
          <a:chOff x="0" y="0"/>
          <a:chExt cx="0" cy="0"/>
        </a:xfrm>
      </p:grpSpPr>
      <p:sp>
        <p:nvSpPr>
          <p:cNvPr id="157" name="Google Shape;157;p20"/>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Methodology</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21"/>
          <p:cNvPicPr preferRelativeResize="0"/>
          <p:nvPr/>
        </p:nvPicPr>
        <p:blipFill>
          <a:blip r:embed="rId3">
            <a:alphaModFix/>
          </a:blip>
          <a:stretch>
            <a:fillRect/>
          </a:stretch>
        </p:blipFill>
        <p:spPr>
          <a:xfrm>
            <a:off x="478104" y="2214204"/>
            <a:ext cx="670564" cy="750479"/>
          </a:xfrm>
          <a:prstGeom prst="rect">
            <a:avLst/>
          </a:prstGeom>
          <a:noFill/>
          <a:ln>
            <a:noFill/>
          </a:ln>
        </p:spPr>
      </p:pic>
      <p:pic>
        <p:nvPicPr>
          <p:cNvPr id="164" name="Google Shape;164;p21"/>
          <p:cNvPicPr preferRelativeResize="0"/>
          <p:nvPr/>
        </p:nvPicPr>
        <p:blipFill rotWithShape="1">
          <a:blip r:embed="rId4">
            <a:alphaModFix/>
          </a:blip>
          <a:srcRect b="10561" l="0" r="0" t="9724"/>
          <a:stretch/>
        </p:blipFill>
        <p:spPr>
          <a:xfrm>
            <a:off x="1702100" y="2197725"/>
            <a:ext cx="550300" cy="751350"/>
          </a:xfrm>
          <a:prstGeom prst="rect">
            <a:avLst/>
          </a:prstGeom>
          <a:noFill/>
          <a:ln>
            <a:noFill/>
          </a:ln>
        </p:spPr>
      </p:pic>
      <p:pic>
        <p:nvPicPr>
          <p:cNvPr id="165" name="Google Shape;165;p21"/>
          <p:cNvPicPr preferRelativeResize="0"/>
          <p:nvPr/>
        </p:nvPicPr>
        <p:blipFill>
          <a:blip r:embed="rId5">
            <a:alphaModFix/>
          </a:blip>
          <a:stretch>
            <a:fillRect/>
          </a:stretch>
        </p:blipFill>
        <p:spPr>
          <a:xfrm>
            <a:off x="1830853" y="2323742"/>
            <a:ext cx="292799" cy="399788"/>
          </a:xfrm>
          <a:prstGeom prst="rect">
            <a:avLst/>
          </a:prstGeom>
          <a:noFill/>
          <a:ln>
            <a:noFill/>
          </a:ln>
        </p:spPr>
      </p:pic>
      <p:pic>
        <p:nvPicPr>
          <p:cNvPr id="166" name="Google Shape;166;p21"/>
          <p:cNvPicPr preferRelativeResize="0"/>
          <p:nvPr/>
        </p:nvPicPr>
        <p:blipFill>
          <a:blip r:embed="rId6">
            <a:alphaModFix/>
          </a:blip>
          <a:stretch>
            <a:fillRect/>
          </a:stretch>
        </p:blipFill>
        <p:spPr>
          <a:xfrm>
            <a:off x="5253614" y="2197752"/>
            <a:ext cx="671325" cy="751330"/>
          </a:xfrm>
          <a:prstGeom prst="rect">
            <a:avLst/>
          </a:prstGeom>
          <a:noFill/>
          <a:ln>
            <a:noFill/>
          </a:ln>
        </p:spPr>
      </p:pic>
      <p:pic>
        <p:nvPicPr>
          <p:cNvPr id="167" name="Google Shape;167;p21"/>
          <p:cNvPicPr preferRelativeResize="0"/>
          <p:nvPr/>
        </p:nvPicPr>
        <p:blipFill rotWithShape="1">
          <a:blip r:embed="rId7">
            <a:alphaModFix/>
          </a:blip>
          <a:srcRect b="12585" l="18060" r="-18060" t="14453"/>
          <a:stretch/>
        </p:blipFill>
        <p:spPr>
          <a:xfrm>
            <a:off x="1267195" y="2397547"/>
            <a:ext cx="398120" cy="383811"/>
          </a:xfrm>
          <a:prstGeom prst="rect">
            <a:avLst/>
          </a:prstGeom>
          <a:noFill/>
          <a:ln>
            <a:noFill/>
          </a:ln>
        </p:spPr>
      </p:pic>
      <p:sp>
        <p:nvSpPr>
          <p:cNvPr id="168" name="Google Shape;168;p21"/>
          <p:cNvSpPr txBox="1"/>
          <p:nvPr/>
        </p:nvSpPr>
        <p:spPr>
          <a:xfrm>
            <a:off x="266763" y="3154652"/>
            <a:ext cx="1086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Document </a:t>
            </a:r>
            <a:endParaRPr b="1" sz="1100">
              <a:solidFill>
                <a:schemeClr val="dk2"/>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Scan</a:t>
            </a:r>
            <a:endParaRPr b="1" sz="1100">
              <a:solidFill>
                <a:schemeClr val="dk2"/>
              </a:solidFill>
              <a:latin typeface="Lato"/>
              <a:ea typeface="Lato"/>
              <a:cs typeface="Lato"/>
              <a:sym typeface="Lato"/>
            </a:endParaRPr>
          </a:p>
        </p:txBody>
      </p:sp>
      <p:sp>
        <p:nvSpPr>
          <p:cNvPr id="169" name="Google Shape;169;p21"/>
          <p:cNvSpPr txBox="1"/>
          <p:nvPr/>
        </p:nvSpPr>
        <p:spPr>
          <a:xfrm>
            <a:off x="1475006" y="3059892"/>
            <a:ext cx="1005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Scanned Image File Upload</a:t>
            </a:r>
            <a:endParaRPr b="1" sz="1100">
              <a:solidFill>
                <a:schemeClr val="dk2"/>
              </a:solidFill>
              <a:latin typeface="Lato"/>
              <a:ea typeface="Lato"/>
              <a:cs typeface="Lato"/>
              <a:sym typeface="Lato"/>
            </a:endParaRPr>
          </a:p>
        </p:txBody>
      </p:sp>
      <p:sp>
        <p:nvSpPr>
          <p:cNvPr id="170" name="Google Shape;170;p21"/>
          <p:cNvSpPr txBox="1"/>
          <p:nvPr/>
        </p:nvSpPr>
        <p:spPr>
          <a:xfrm>
            <a:off x="3894662" y="3046638"/>
            <a:ext cx="1005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Optical Character Recognition</a:t>
            </a:r>
            <a:endParaRPr b="1" sz="1100">
              <a:solidFill>
                <a:schemeClr val="dk2"/>
              </a:solidFill>
              <a:latin typeface="Lato"/>
              <a:ea typeface="Lato"/>
              <a:cs typeface="Lato"/>
              <a:sym typeface="Lato"/>
            </a:endParaRPr>
          </a:p>
        </p:txBody>
      </p:sp>
      <p:sp>
        <p:nvSpPr>
          <p:cNvPr id="171" name="Google Shape;171;p21"/>
          <p:cNvSpPr txBox="1"/>
          <p:nvPr/>
        </p:nvSpPr>
        <p:spPr>
          <a:xfrm>
            <a:off x="5076336" y="3128558"/>
            <a:ext cx="1005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33333"/>
                </a:solidFill>
                <a:latin typeface="Lato"/>
                <a:ea typeface="Lato"/>
                <a:cs typeface="Lato"/>
                <a:sym typeface="Lato"/>
              </a:rPr>
              <a:t>Text Extraction</a:t>
            </a:r>
            <a:endParaRPr b="1" sz="1100">
              <a:solidFill>
                <a:srgbClr val="333333"/>
              </a:solidFill>
              <a:latin typeface="Lato"/>
              <a:ea typeface="Lato"/>
              <a:cs typeface="Lato"/>
              <a:sym typeface="Lato"/>
            </a:endParaRPr>
          </a:p>
        </p:txBody>
      </p:sp>
      <p:sp>
        <p:nvSpPr>
          <p:cNvPr id="172" name="Google Shape;172;p21"/>
          <p:cNvSpPr txBox="1"/>
          <p:nvPr/>
        </p:nvSpPr>
        <p:spPr>
          <a:xfrm>
            <a:off x="2602550" y="3059911"/>
            <a:ext cx="1224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Lato"/>
                <a:ea typeface="Lato"/>
                <a:cs typeface="Lato"/>
                <a:sym typeface="Lato"/>
              </a:rPr>
              <a:t>Image Preprocessing Pipeline</a:t>
            </a:r>
            <a:endParaRPr b="1" sz="1100">
              <a:solidFill>
                <a:schemeClr val="dk2"/>
              </a:solidFill>
              <a:latin typeface="Lato"/>
              <a:ea typeface="Lato"/>
              <a:cs typeface="Lato"/>
              <a:sym typeface="Lato"/>
            </a:endParaRPr>
          </a:p>
        </p:txBody>
      </p:sp>
      <p:pic>
        <p:nvPicPr>
          <p:cNvPr id="173" name="Google Shape;173;p21"/>
          <p:cNvPicPr preferRelativeResize="0"/>
          <p:nvPr/>
        </p:nvPicPr>
        <p:blipFill rotWithShape="1">
          <a:blip r:embed="rId7">
            <a:alphaModFix/>
          </a:blip>
          <a:srcRect b="12585" l="18060" r="-18060" t="14453"/>
          <a:stretch/>
        </p:blipFill>
        <p:spPr>
          <a:xfrm>
            <a:off x="4812845" y="2381456"/>
            <a:ext cx="398120" cy="383811"/>
          </a:xfrm>
          <a:prstGeom prst="rect">
            <a:avLst/>
          </a:prstGeom>
          <a:noFill/>
          <a:ln>
            <a:noFill/>
          </a:ln>
        </p:spPr>
      </p:pic>
      <p:pic>
        <p:nvPicPr>
          <p:cNvPr id="174" name="Google Shape;174;p21"/>
          <p:cNvPicPr preferRelativeResize="0"/>
          <p:nvPr/>
        </p:nvPicPr>
        <p:blipFill rotWithShape="1">
          <a:blip r:embed="rId7">
            <a:alphaModFix/>
          </a:blip>
          <a:srcRect b="12585" l="18060" r="-18060" t="14453"/>
          <a:stretch/>
        </p:blipFill>
        <p:spPr>
          <a:xfrm>
            <a:off x="3691374" y="2397547"/>
            <a:ext cx="398120" cy="383811"/>
          </a:xfrm>
          <a:prstGeom prst="rect">
            <a:avLst/>
          </a:prstGeom>
          <a:noFill/>
          <a:ln>
            <a:noFill/>
          </a:ln>
        </p:spPr>
      </p:pic>
      <p:pic>
        <p:nvPicPr>
          <p:cNvPr id="175" name="Google Shape;175;p21"/>
          <p:cNvPicPr preferRelativeResize="0"/>
          <p:nvPr/>
        </p:nvPicPr>
        <p:blipFill rotWithShape="1">
          <a:blip r:embed="rId7">
            <a:alphaModFix/>
          </a:blip>
          <a:srcRect b="12585" l="18060" r="-18060" t="14453"/>
          <a:stretch/>
        </p:blipFill>
        <p:spPr>
          <a:xfrm>
            <a:off x="2442419" y="2381503"/>
            <a:ext cx="398120" cy="383811"/>
          </a:xfrm>
          <a:prstGeom prst="rect">
            <a:avLst/>
          </a:prstGeom>
          <a:noFill/>
          <a:ln>
            <a:noFill/>
          </a:ln>
        </p:spPr>
      </p:pic>
      <p:pic>
        <p:nvPicPr>
          <p:cNvPr id="176" name="Google Shape;176;p21"/>
          <p:cNvPicPr preferRelativeResize="0"/>
          <p:nvPr/>
        </p:nvPicPr>
        <p:blipFill>
          <a:blip r:embed="rId8">
            <a:alphaModFix/>
          </a:blip>
          <a:stretch>
            <a:fillRect/>
          </a:stretch>
        </p:blipFill>
        <p:spPr>
          <a:xfrm>
            <a:off x="2905291" y="2213805"/>
            <a:ext cx="671332" cy="751337"/>
          </a:xfrm>
          <a:prstGeom prst="rect">
            <a:avLst/>
          </a:prstGeom>
          <a:noFill/>
          <a:ln>
            <a:noFill/>
          </a:ln>
        </p:spPr>
      </p:pic>
      <p:pic>
        <p:nvPicPr>
          <p:cNvPr id="177" name="Google Shape;177;p21"/>
          <p:cNvPicPr preferRelativeResize="0"/>
          <p:nvPr/>
        </p:nvPicPr>
        <p:blipFill rotWithShape="1">
          <a:blip r:embed="rId7">
            <a:alphaModFix/>
          </a:blip>
          <a:srcRect b="12585" l="18060" r="-18060" t="14453"/>
          <a:stretch/>
        </p:blipFill>
        <p:spPr>
          <a:xfrm>
            <a:off x="5997001" y="2381456"/>
            <a:ext cx="398120" cy="383811"/>
          </a:xfrm>
          <a:prstGeom prst="rect">
            <a:avLst/>
          </a:prstGeom>
          <a:noFill/>
          <a:ln>
            <a:noFill/>
          </a:ln>
        </p:spPr>
      </p:pic>
      <p:pic>
        <p:nvPicPr>
          <p:cNvPr id="178" name="Google Shape;178;p21"/>
          <p:cNvPicPr preferRelativeResize="0"/>
          <p:nvPr/>
        </p:nvPicPr>
        <p:blipFill>
          <a:blip r:embed="rId9">
            <a:alphaModFix/>
          </a:blip>
          <a:stretch>
            <a:fillRect/>
          </a:stretch>
        </p:blipFill>
        <p:spPr>
          <a:xfrm>
            <a:off x="6409596" y="2137850"/>
            <a:ext cx="832016" cy="871015"/>
          </a:xfrm>
          <a:prstGeom prst="rect">
            <a:avLst/>
          </a:prstGeom>
          <a:noFill/>
          <a:ln>
            <a:noFill/>
          </a:ln>
        </p:spPr>
      </p:pic>
      <p:sp>
        <p:nvSpPr>
          <p:cNvPr id="179" name="Google Shape;179;p21"/>
          <p:cNvSpPr txBox="1"/>
          <p:nvPr/>
        </p:nvSpPr>
        <p:spPr>
          <a:xfrm>
            <a:off x="6314299" y="3128552"/>
            <a:ext cx="1086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33333"/>
                </a:solidFill>
                <a:latin typeface="Lato"/>
                <a:ea typeface="Lato"/>
                <a:cs typeface="Lato"/>
                <a:sym typeface="Lato"/>
              </a:rPr>
              <a:t>Information Extraction</a:t>
            </a:r>
            <a:endParaRPr b="1" sz="1100">
              <a:solidFill>
                <a:srgbClr val="333333"/>
              </a:solidFill>
              <a:latin typeface="Lato"/>
              <a:ea typeface="Lato"/>
              <a:cs typeface="Lato"/>
              <a:sym typeface="Lato"/>
            </a:endParaRPr>
          </a:p>
        </p:txBody>
      </p:sp>
      <p:pic>
        <p:nvPicPr>
          <p:cNvPr id="180" name="Google Shape;180;p21"/>
          <p:cNvPicPr preferRelativeResize="0"/>
          <p:nvPr/>
        </p:nvPicPr>
        <p:blipFill rotWithShape="1">
          <a:blip r:embed="rId7">
            <a:alphaModFix/>
          </a:blip>
          <a:srcRect b="12585" l="18060" r="-18060" t="14453"/>
          <a:stretch/>
        </p:blipFill>
        <p:spPr>
          <a:xfrm>
            <a:off x="7278398" y="2365431"/>
            <a:ext cx="398120" cy="383811"/>
          </a:xfrm>
          <a:prstGeom prst="rect">
            <a:avLst/>
          </a:prstGeom>
          <a:noFill/>
          <a:ln>
            <a:noFill/>
          </a:ln>
        </p:spPr>
      </p:pic>
      <p:pic>
        <p:nvPicPr>
          <p:cNvPr id="181" name="Google Shape;181;p21"/>
          <p:cNvPicPr preferRelativeResize="0"/>
          <p:nvPr/>
        </p:nvPicPr>
        <p:blipFill>
          <a:blip r:embed="rId10">
            <a:alphaModFix/>
          </a:blip>
          <a:stretch>
            <a:fillRect/>
          </a:stretch>
        </p:blipFill>
        <p:spPr>
          <a:xfrm>
            <a:off x="7771392" y="2137907"/>
            <a:ext cx="894260" cy="871017"/>
          </a:xfrm>
          <a:prstGeom prst="rect">
            <a:avLst/>
          </a:prstGeom>
          <a:noFill/>
          <a:ln>
            <a:noFill/>
          </a:ln>
        </p:spPr>
      </p:pic>
      <p:sp>
        <p:nvSpPr>
          <p:cNvPr id="182" name="Google Shape;182;p21"/>
          <p:cNvSpPr txBox="1"/>
          <p:nvPr/>
        </p:nvSpPr>
        <p:spPr>
          <a:xfrm>
            <a:off x="7441829" y="3128540"/>
            <a:ext cx="1553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33333"/>
                </a:solidFill>
                <a:latin typeface="Lato"/>
                <a:ea typeface="Lato"/>
                <a:cs typeface="Lato"/>
                <a:sym typeface="Lato"/>
              </a:rPr>
              <a:t>Text - to - Speech Conversion</a:t>
            </a:r>
            <a:endParaRPr b="1" sz="1100">
              <a:solidFill>
                <a:srgbClr val="333333"/>
              </a:solidFill>
              <a:latin typeface="Lato"/>
              <a:ea typeface="Lato"/>
              <a:cs typeface="Lato"/>
              <a:sym typeface="Lato"/>
            </a:endParaRPr>
          </a:p>
        </p:txBody>
      </p:sp>
      <p:pic>
        <p:nvPicPr>
          <p:cNvPr id="183" name="Google Shape;183;p21"/>
          <p:cNvPicPr preferRelativeResize="0"/>
          <p:nvPr/>
        </p:nvPicPr>
        <p:blipFill>
          <a:blip r:embed="rId11">
            <a:alphaModFix/>
          </a:blip>
          <a:stretch>
            <a:fillRect/>
          </a:stretch>
        </p:blipFill>
        <p:spPr>
          <a:xfrm>
            <a:off x="4035400" y="2197737"/>
            <a:ext cx="733575" cy="751350"/>
          </a:xfrm>
          <a:prstGeom prst="rect">
            <a:avLst/>
          </a:prstGeom>
          <a:noFill/>
          <a:ln>
            <a:noFill/>
          </a:ln>
        </p:spPr>
      </p:pic>
      <p:pic>
        <p:nvPicPr>
          <p:cNvPr id="184" name="Google Shape;184;p21"/>
          <p:cNvPicPr preferRelativeResize="0"/>
          <p:nvPr/>
        </p:nvPicPr>
        <p:blipFill>
          <a:blip r:embed="rId12">
            <a:alphaModFix/>
          </a:blip>
          <a:stretch>
            <a:fillRect/>
          </a:stretch>
        </p:blipFill>
        <p:spPr>
          <a:xfrm>
            <a:off x="4204227" y="2613147"/>
            <a:ext cx="253510" cy="259652"/>
          </a:xfrm>
          <a:prstGeom prst="rect">
            <a:avLst/>
          </a:prstGeom>
          <a:noFill/>
          <a:ln>
            <a:noFill/>
          </a:ln>
        </p:spPr>
      </p:pic>
      <p:sp>
        <p:nvSpPr>
          <p:cNvPr id="185" name="Google Shape;185;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Methodology</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3080"/>
          </a:srgbClr>
        </a:solidFill>
      </p:bgPr>
    </p:bg>
    <p:spTree>
      <p:nvGrpSpPr>
        <p:cNvPr id="189" name="Shape 189"/>
        <p:cNvGrpSpPr/>
        <p:nvPr/>
      </p:nvGrpSpPr>
      <p:grpSpPr>
        <a:xfrm>
          <a:off x="0" y="0"/>
          <a:ext cx="0" cy="0"/>
          <a:chOff x="0" y="0"/>
          <a:chExt cx="0" cy="0"/>
        </a:xfrm>
      </p:grpSpPr>
      <p:sp>
        <p:nvSpPr>
          <p:cNvPr id="190" name="Google Shape;190;p22"/>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Project Status</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3080"/>
          </a:srgbClr>
        </a:solidFill>
      </p:bgPr>
    </p:bg>
    <p:spTree>
      <p:nvGrpSpPr>
        <p:cNvPr id="194" name="Shape 194"/>
        <p:cNvGrpSpPr/>
        <p:nvPr/>
      </p:nvGrpSpPr>
      <p:grpSpPr>
        <a:xfrm>
          <a:off x="0" y="0"/>
          <a:ext cx="0" cy="0"/>
          <a:chOff x="0" y="0"/>
          <a:chExt cx="0" cy="0"/>
        </a:xfrm>
      </p:grpSpPr>
      <p:sp>
        <p:nvSpPr>
          <p:cNvPr id="195" name="Google Shape;195;p23"/>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Architecture</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Architecture</a:t>
            </a:r>
            <a:endParaRPr sz="2800"/>
          </a:p>
        </p:txBody>
      </p:sp>
      <p:pic>
        <p:nvPicPr>
          <p:cNvPr id="202" name="Google Shape;202;p24"/>
          <p:cNvPicPr preferRelativeResize="0"/>
          <p:nvPr/>
        </p:nvPicPr>
        <p:blipFill>
          <a:blip r:embed="rId3">
            <a:alphaModFix/>
          </a:blip>
          <a:stretch>
            <a:fillRect/>
          </a:stretch>
        </p:blipFill>
        <p:spPr>
          <a:xfrm>
            <a:off x="2238450" y="1765000"/>
            <a:ext cx="4670412" cy="298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3080"/>
          </a:srgbClr>
        </a:solidFill>
      </p:bgPr>
    </p:bg>
    <p:spTree>
      <p:nvGrpSpPr>
        <p:cNvPr id="206" name="Shape 206"/>
        <p:cNvGrpSpPr/>
        <p:nvPr/>
      </p:nvGrpSpPr>
      <p:grpSpPr>
        <a:xfrm>
          <a:off x="0" y="0"/>
          <a:ext cx="0" cy="0"/>
          <a:chOff x="0" y="0"/>
          <a:chExt cx="0" cy="0"/>
        </a:xfrm>
      </p:grpSpPr>
      <p:sp>
        <p:nvSpPr>
          <p:cNvPr id="207" name="Google Shape;207;p25"/>
          <p:cNvSpPr txBox="1"/>
          <p:nvPr/>
        </p:nvSpPr>
        <p:spPr>
          <a:xfrm>
            <a:off x="1384650" y="2017650"/>
            <a:ext cx="63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Image Preprocessing</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